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77" r:id="rId2"/>
    <p:sldId id="278" r:id="rId3"/>
    <p:sldId id="279" r:id="rId4"/>
    <p:sldId id="280" r:id="rId5"/>
    <p:sldId id="285" r:id="rId6"/>
    <p:sldId id="281" r:id="rId7"/>
    <p:sldId id="286" r:id="rId8"/>
    <p:sldId id="282" r:id="rId9"/>
    <p:sldId id="283" r:id="rId10"/>
    <p:sldId id="284" r:id="rId11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llemlayout 4 - Markerin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2F1A2-07F0-4416-A2B9-5E77A645ADC2}" type="datetimeFigureOut">
              <a:rPr lang="da-DK" smtClean="0"/>
              <a:t>06-08-2019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67F79-9E12-4249-B485-1B512AB324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7382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C4D8329-F806-442A-8CD1-0C07868B735E}" type="datetime1">
              <a:rPr lang="en-US" smtClean="0"/>
              <a:t>8/6/2019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241C-BCAF-42C4-BC62-BAE26D107F7C}" type="slidenum">
              <a:rPr lang="da-DK" smtClean="0"/>
              <a:t>‹nr.›</a:t>
            </a:fld>
            <a:endParaRPr lang="da-D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779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1A813-763C-4094-9059-90D4B54D5317}" type="datetime1">
              <a:rPr lang="en-US" smtClean="0"/>
              <a:t>8/6/2019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241C-BCAF-42C4-BC62-BAE26D107F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7993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43918-D108-4F14-858D-BA2E4D8608FB}" type="datetime1">
              <a:rPr lang="en-US" smtClean="0"/>
              <a:t>8/6/2019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241C-BCAF-42C4-BC62-BAE26D107F7C}" type="slidenum">
              <a:rPr lang="da-DK" smtClean="0"/>
              <a:t>‹nr.›</a:t>
            </a:fld>
            <a:endParaRPr lang="da-DK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6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ACB68-4A73-4850-ABE2-380D83C76C6D}" type="datetime1">
              <a:rPr lang="en-US" smtClean="0"/>
              <a:t>8/6/2019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241C-BCAF-42C4-BC62-BAE26D107F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9885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A0D1-CE53-47F5-A39A-523450B32D28}" type="datetime1">
              <a:rPr lang="en-US" smtClean="0"/>
              <a:t>8/6/2019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241C-BCAF-42C4-BC62-BAE26D107F7C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71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C24AC-2136-46C8-87DC-4689CCC1492B}" type="datetime1">
              <a:rPr lang="en-US" smtClean="0"/>
              <a:t>8/6/2019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241C-BCAF-42C4-BC62-BAE26D107F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112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63313-5F51-42E6-87E6-EBC9BD8FD935}" type="datetime1">
              <a:rPr lang="en-US" smtClean="0"/>
              <a:t>8/6/2019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241C-BCAF-42C4-BC62-BAE26D107F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988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F267D-4987-4BC6-B4BA-65E457BE81DF}" type="datetime1">
              <a:rPr lang="en-US" smtClean="0"/>
              <a:t>8/6/2019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241C-BCAF-42C4-BC62-BAE26D107F7C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321359FB-1C5E-4BA3-9566-B5845008A9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95788" y="6008239"/>
            <a:ext cx="1475916" cy="736785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DDE47BFE-4714-41B1-B385-0AB58454326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0303" y="6099062"/>
            <a:ext cx="657947" cy="64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75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D9D9-883B-4AD0-89B1-E331F9163C17}" type="datetime1">
              <a:rPr lang="en-US" smtClean="0"/>
              <a:t>8/6/2019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241C-BCAF-42C4-BC62-BAE26D107F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630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4B81A-2F77-4717-8242-911AD116FC67}" type="datetime1">
              <a:rPr lang="en-US" smtClean="0"/>
              <a:t>8/6/2019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241C-BCAF-42C4-BC62-BAE26D107F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6945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1DB4-9DEC-4C3D-85B6-B911DBAD25EA}" type="datetime1">
              <a:rPr lang="en-US" smtClean="0"/>
              <a:t>8/6/2019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4241C-BCAF-42C4-BC62-BAE26D107F7C}" type="slidenum">
              <a:rPr lang="da-DK" smtClean="0"/>
              <a:t>‹nr.›</a:t>
            </a:fld>
            <a:endParaRPr lang="da-DK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06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B7B478B-9B85-4034-8762-88C942DA0E07}" type="datetime1">
              <a:rPr lang="en-US" smtClean="0"/>
              <a:t>8/6/2019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9F4241C-BCAF-42C4-BC62-BAE26D107F7C}" type="slidenum">
              <a:rPr lang="da-DK" smtClean="0"/>
              <a:t>‹nr.›</a:t>
            </a:fld>
            <a:endParaRPr lang="da-DK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8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iagram 1">
            <a:extLst>
              <a:ext uri="{FF2B5EF4-FFF2-40B4-BE49-F238E27FC236}">
                <a16:creationId xmlns:a16="http://schemas.microsoft.com/office/drawing/2014/main" id="{C3F60682-A908-492C-9EA8-9909835B1446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622" b="-24509"/>
          <a:stretch>
            <a:fillRect/>
          </a:stretch>
        </p:blipFill>
        <p:spPr bwMode="auto">
          <a:xfrm>
            <a:off x="1696786" y="767655"/>
            <a:ext cx="5516563" cy="637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438F2DEA-7D36-403B-8F04-B4B98D941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41" y="767655"/>
            <a:ext cx="7290054" cy="1124712"/>
          </a:xfrm>
        </p:spPr>
        <p:txBody>
          <a:bodyPr>
            <a:normAutofit/>
          </a:bodyPr>
          <a:lstStyle/>
          <a:p>
            <a:r>
              <a:rPr lang="da-DK" dirty="0"/>
              <a:t>Selvevaluering og opfølgningsplan</a:t>
            </a:r>
          </a:p>
        </p:txBody>
      </p:sp>
    </p:spTree>
    <p:extLst>
      <p:ext uri="{BB962C8B-B14F-4D97-AF65-F5344CB8AC3E}">
        <p14:creationId xmlns:p14="http://schemas.microsoft.com/office/powerpoint/2010/main" val="543380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A15F3-3400-4737-914A-A7045FB3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Skolens værdigrundlag </a:t>
            </a:r>
            <a:r>
              <a:rPr lang="da-DK" sz="1800" dirty="0"/>
              <a:t>(kun evalueret af eleverne)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493DB3D-E620-45A7-89E2-F312BCA3867D}"/>
              </a:ext>
            </a:extLst>
          </p:cNvPr>
          <p:cNvSpPr/>
          <p:nvPr/>
        </p:nvSpPr>
        <p:spPr>
          <a:xfrm>
            <a:off x="768096" y="2084832"/>
            <a:ext cx="5537980" cy="1799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Seriøsitet tydelig i skolehverdagen.</a:t>
            </a:r>
          </a:p>
          <a:p>
            <a:pPr marL="285750" indent="-285750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Ønske om flere fællesaktiviteter på tværs af uddannelser så sammenholdet styrkes.</a:t>
            </a:r>
          </a:p>
          <a:p>
            <a:pPr marL="285750" indent="-285750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Fokus på at integrere ikke-dansksprogede elever.</a:t>
            </a:r>
          </a:p>
          <a:p>
            <a:pPr marL="285750" indent="-285750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Innovationsdagen fastholdes og HF og IB inddrages.</a:t>
            </a:r>
          </a:p>
        </p:txBody>
      </p:sp>
    </p:spTree>
    <p:extLst>
      <p:ext uri="{BB962C8B-B14F-4D97-AF65-F5344CB8AC3E}">
        <p14:creationId xmlns:p14="http://schemas.microsoft.com/office/powerpoint/2010/main" val="384022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A15F3-3400-4737-914A-A7045FB3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Selvevaluering og opfølgningsplan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493DB3D-E620-45A7-89E2-F312BCA3867D}"/>
              </a:ext>
            </a:extLst>
          </p:cNvPr>
          <p:cNvSpPr/>
          <p:nvPr/>
        </p:nvSpPr>
        <p:spPr>
          <a:xfrm>
            <a:off x="768096" y="1926982"/>
            <a:ext cx="2360977" cy="98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08" indent="-214308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Læringsbevidste elever  </a:t>
            </a:r>
          </a:p>
          <a:p>
            <a:pPr marL="214308" indent="-214308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Gode studievaner</a:t>
            </a:r>
            <a:br>
              <a:rPr lang="da-DK" sz="13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a-DK" sz="13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28B878A5-7923-40F8-B9D3-795650558CFF}"/>
              </a:ext>
            </a:extLst>
          </p:cNvPr>
          <p:cNvSpPr/>
          <p:nvPr/>
        </p:nvSpPr>
        <p:spPr>
          <a:xfrm>
            <a:off x="768096" y="2913149"/>
            <a:ext cx="6731662" cy="3068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da-DK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Mål</a:t>
            </a:r>
            <a:r>
              <a:rPr lang="da-DK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	Eksamenskarakter i matematik på STX skal være på minimum landsgennemsnittet 	og eksamenskaraktergennemsnittet i matematik på HF skal løftes med 0,5</a:t>
            </a: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da-DK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Mål</a:t>
            </a:r>
            <a:r>
              <a:rPr lang="da-DK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	</a:t>
            </a:r>
            <a:r>
              <a:rPr lang="da-DK" sz="14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Predicted</a:t>
            </a:r>
            <a:r>
              <a:rPr lang="da-DK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Grades i IB afviger max. med 1 point</a:t>
            </a: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da-DK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Mål</a:t>
            </a:r>
            <a:r>
              <a:rPr lang="da-DK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	Alle 1. års elever skal beherske OneNote som arbejdsredskab</a:t>
            </a: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da-DK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Mål</a:t>
            </a:r>
            <a:r>
              <a:rPr lang="da-DK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	Alle 2. års elever skal have arbejdet med skolens værdigrundlag, og der skal på 	hele skolen kunne spores en stærkere repræsentation af værdierne i 	skolehverdagen</a:t>
            </a: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da-DK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Mål</a:t>
            </a:r>
            <a:r>
              <a:rPr lang="da-DK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	Skolen står stærkere som en internationalt orienteret skole med stærke 	relationer og udvekslingsaftaler med to nye samarbejdsskoler i Tanzania og Frankrig</a:t>
            </a: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da-DK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Mål</a:t>
            </a:r>
            <a:r>
              <a:rPr lang="da-DK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	Skolens forskellige uddannelser profileres skarpere hver for sig</a:t>
            </a:r>
          </a:p>
        </p:txBody>
      </p:sp>
    </p:spTree>
    <p:extLst>
      <p:ext uri="{BB962C8B-B14F-4D97-AF65-F5344CB8AC3E}">
        <p14:creationId xmlns:p14="http://schemas.microsoft.com/office/powerpoint/2010/main" val="3548810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A15F3-3400-4737-914A-A7045FB3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Opfølgningsplan: Ændringsbehov/tiltag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493DB3D-E620-45A7-89E2-F312BCA3867D}"/>
              </a:ext>
            </a:extLst>
          </p:cNvPr>
          <p:cNvSpPr/>
          <p:nvPr/>
        </p:nvSpPr>
        <p:spPr>
          <a:xfrm>
            <a:off x="768097" y="2227444"/>
            <a:ext cx="6597438" cy="3317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da-DK" sz="16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Vedr. undervisningsevaluering</a:t>
            </a:r>
          </a:p>
          <a:p>
            <a:pPr marL="171450" indent="-171450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Pointering og prioritering af at der sker en systematisk opfølgende dialog med eleverne om resultatet af undervisningsevalueringen.</a:t>
            </a:r>
          </a:p>
          <a:p>
            <a:pPr marL="171450" indent="-171450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Tydeliggøre hvordan UV-resultatet skal inddrages i dialogen med nærmeste leder. Evt. også sparring med fagkollegaer. </a:t>
            </a:r>
          </a:p>
          <a:p>
            <a:pPr marL="171450" indent="-171450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Sikre en koordinering af hvornår der evalueres i hvilke fag i de enkelte klasser, så der sikres en rimelig udjævning (undgå for mange evalueringer i samme uge).</a:t>
            </a:r>
          </a:p>
          <a:p>
            <a:pPr marL="171450" indent="-171450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Evalueringsarbejdsgruppen inkorporerer overvejelserne i arbejdet med næste års evalueringsrunde og skema.</a:t>
            </a:r>
          </a:p>
        </p:txBody>
      </p:sp>
    </p:spTree>
    <p:extLst>
      <p:ext uri="{BB962C8B-B14F-4D97-AF65-F5344CB8AC3E}">
        <p14:creationId xmlns:p14="http://schemas.microsoft.com/office/powerpoint/2010/main" val="1988000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A15F3-3400-4737-914A-A7045FB3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Vedr. </a:t>
            </a:r>
            <a:r>
              <a:rPr lang="da-DK" dirty="0" err="1"/>
              <a:t>etu</a:t>
            </a:r>
            <a:endParaRPr lang="da-DK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493DB3D-E620-45A7-89E2-F312BCA3867D}"/>
              </a:ext>
            </a:extLst>
          </p:cNvPr>
          <p:cNvSpPr/>
          <p:nvPr/>
        </p:nvSpPr>
        <p:spPr>
          <a:xfrm>
            <a:off x="768095" y="2084832"/>
            <a:ext cx="6421269" cy="1594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08" indent="-214308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Hurtigere opfølgning på ETU i klasserne, så snart resultaterne foreligger. Klasselærerens drøftelse med klassen om klassens resultater skal prioriteres. </a:t>
            </a:r>
          </a:p>
          <a:p>
            <a:pPr marL="214308" indent="-214308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Trivsel bliver fremadrettet en del af V-team-arbejdet og V-lederen koordinerer indsatser.</a:t>
            </a:r>
          </a:p>
        </p:txBody>
      </p:sp>
    </p:spTree>
    <p:extLst>
      <p:ext uri="{BB962C8B-B14F-4D97-AF65-F5344CB8AC3E}">
        <p14:creationId xmlns:p14="http://schemas.microsoft.com/office/powerpoint/2010/main" val="3002848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5A2EBF-A791-4924-9579-3D1C3343C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b="1" cap="none" dirty="0">
                <a:solidFill>
                  <a:schemeClr val="tx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Læringsbevidste elever:</a:t>
            </a:r>
            <a:br>
              <a:rPr lang="da-DK" altLang="da-DK" sz="6000" cap="none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da-DK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6881C25-8F8C-4145-8281-992713EE61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500447"/>
              </p:ext>
            </p:extLst>
          </p:nvPr>
        </p:nvGraphicFramePr>
        <p:xfrm>
          <a:off x="1570892" y="1914769"/>
          <a:ext cx="5142522" cy="42203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4174">
                  <a:extLst>
                    <a:ext uri="{9D8B030D-6E8A-4147-A177-3AD203B41FA5}">
                      <a16:colId xmlns:a16="http://schemas.microsoft.com/office/drawing/2014/main" val="3645182092"/>
                    </a:ext>
                  </a:extLst>
                </a:gridCol>
                <a:gridCol w="1714174">
                  <a:extLst>
                    <a:ext uri="{9D8B030D-6E8A-4147-A177-3AD203B41FA5}">
                      <a16:colId xmlns:a16="http://schemas.microsoft.com/office/drawing/2014/main" val="3466124577"/>
                    </a:ext>
                  </a:extLst>
                </a:gridCol>
                <a:gridCol w="1714174">
                  <a:extLst>
                    <a:ext uri="{9D8B030D-6E8A-4147-A177-3AD203B41FA5}">
                      <a16:colId xmlns:a16="http://schemas.microsoft.com/office/drawing/2014/main" val="3558427393"/>
                    </a:ext>
                  </a:extLst>
                </a:gridCol>
              </a:tblGrid>
              <a:tr h="211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2017/18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2018/19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6114895"/>
                  </a:ext>
                </a:extLst>
              </a:tr>
              <a:tr h="1055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Når jeg ikke kan finde ud af bestemte ting i skolen, tør jeg godt sige det i klassen.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54%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67%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1937526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Undervisningen motiverer mig til at lære nyt.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42%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53%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1059078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Jeg er motiveret for undervisningen.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48%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59%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6127696"/>
                  </a:ext>
                </a:extLst>
              </a:tr>
              <a:tr h="6330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Jeg gør gode faglige fremskridt i undervisningen.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58%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70%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7585262"/>
                  </a:ext>
                </a:extLst>
              </a:tr>
              <a:tr h="1055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Jeg får tilbagemelding fra lærerne, som jeg kan bruge til at blive bedre i fagene.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53%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70%</a:t>
                      </a:r>
                      <a:endParaRPr lang="da-DK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1666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234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A15F3-3400-4737-914A-A7045FB3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Vedr. Læringsbevidste elever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6A896A34-E115-40B0-9A5A-09B96CA6F2AD}"/>
              </a:ext>
            </a:extLst>
          </p:cNvPr>
          <p:cNvSpPr/>
          <p:nvPr/>
        </p:nvSpPr>
        <p:spPr>
          <a:xfrm>
            <a:off x="768096" y="2084832"/>
            <a:ext cx="6429658" cy="2262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08" indent="-214308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Behov for at styrke elevernes udbytte af gruppearbejde, så arbejdet ikke blot bliver en uddeling af arbejdsopgaver. Styrke anvendelse af det faglige sprog i gruppearbejdet. (Jf. V-lederne ønsker fokus på mundtlighed før skriftlighed).</a:t>
            </a:r>
          </a:p>
          <a:p>
            <a:pPr marL="214308" indent="-214308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Stadig fokus på formativ feedback, - allerede godt indarbejdet i lærernes praksis.</a:t>
            </a:r>
          </a:p>
          <a:p>
            <a:pPr marL="214308" indent="-214308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Eleverne efterspørger 1 til 1 evaluering</a:t>
            </a:r>
          </a:p>
        </p:txBody>
      </p:sp>
    </p:spTree>
    <p:extLst>
      <p:ext uri="{BB962C8B-B14F-4D97-AF65-F5344CB8AC3E}">
        <p14:creationId xmlns:p14="http://schemas.microsoft.com/office/powerpoint/2010/main" val="1149599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2F4DA9-7076-49F9-B4DA-C2323F684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b="1" cap="none" dirty="0">
                <a:solidFill>
                  <a:schemeClr val="tx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Gode studievaner:</a:t>
            </a:r>
            <a:br>
              <a:rPr lang="da-DK" altLang="da-DK" sz="6000" cap="none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da-DK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921475B-0704-4C07-BF2E-FAD6216ED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375831"/>
              </p:ext>
            </p:extLst>
          </p:nvPr>
        </p:nvGraphicFramePr>
        <p:xfrm>
          <a:off x="1297355" y="1946031"/>
          <a:ext cx="5041239" cy="3952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0413">
                  <a:extLst>
                    <a:ext uri="{9D8B030D-6E8A-4147-A177-3AD203B41FA5}">
                      <a16:colId xmlns:a16="http://schemas.microsoft.com/office/drawing/2014/main" val="7059554"/>
                    </a:ext>
                  </a:extLst>
                </a:gridCol>
                <a:gridCol w="1680413">
                  <a:extLst>
                    <a:ext uri="{9D8B030D-6E8A-4147-A177-3AD203B41FA5}">
                      <a16:colId xmlns:a16="http://schemas.microsoft.com/office/drawing/2014/main" val="1315072011"/>
                    </a:ext>
                  </a:extLst>
                </a:gridCol>
                <a:gridCol w="1680413">
                  <a:extLst>
                    <a:ext uri="{9D8B030D-6E8A-4147-A177-3AD203B41FA5}">
                      <a16:colId xmlns:a16="http://schemas.microsoft.com/office/drawing/2014/main" val="3595469916"/>
                    </a:ext>
                  </a:extLst>
                </a:gridCol>
              </a:tblGrid>
              <a:tr h="232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2017/18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2018/19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38811806"/>
                  </a:ext>
                </a:extLst>
              </a:tr>
              <a:tr h="697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Lærerne giver faglig hjælp, når jeg har brug for det.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90%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95%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1683713"/>
                  </a:ext>
                </a:extLst>
              </a:tr>
              <a:tr h="697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Jeg er forberedt til timerne.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56%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66%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4316172"/>
                  </a:ext>
                </a:extLst>
              </a:tr>
              <a:tr h="697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Jeg har svært ved at komme i gang med opgaver.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45%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41%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7004298"/>
                  </a:ext>
                </a:extLst>
              </a:tr>
              <a:tr h="930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Stemningen i min klasse er præget af respekt og forståelse for hinanden.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53%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70%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5020760"/>
                  </a:ext>
                </a:extLst>
              </a:tr>
              <a:tr h="6975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Jeg bliver ved med at arbejde, indtil tingene er klaret.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70%</a:t>
                      </a:r>
                      <a:endParaRPr lang="da-DK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78%</a:t>
                      </a:r>
                      <a:endParaRPr lang="da-DK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5714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15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A15F3-3400-4737-914A-A7045FB3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Gode studievaner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47A03F6-E3D1-4633-B5E5-3240D8AFA5C7}"/>
              </a:ext>
            </a:extLst>
          </p:cNvPr>
          <p:cNvSpPr/>
          <p:nvPr/>
        </p:nvSpPr>
        <p:spPr>
          <a:xfrm>
            <a:off x="768096" y="2084832"/>
            <a:ext cx="6429658" cy="2751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08" indent="-214308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Eleverne er introduceret til OneNote, men der er stadig brug for mere træning i de notesbøger, skolen har oprettet.</a:t>
            </a:r>
          </a:p>
          <a:p>
            <a:pPr marL="214308" indent="-214308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arbejdes fortsat med introduktion af OneNote i alle 1.g NV-klasser og tilsvarende i næste skoleår også i NF på HF.</a:t>
            </a:r>
          </a:p>
          <a:p>
            <a:pPr marL="214308" indent="-214308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Forsat praksis med at afleveringsopgaver sættes i gang på klassen.</a:t>
            </a:r>
          </a:p>
          <a:p>
            <a:pPr marL="214308" indent="-214308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Hyppigere skriveparadis – minimum fem gange årligt.</a:t>
            </a:r>
          </a:p>
          <a:p>
            <a:pPr marL="214308" indent="-214308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Fortsat brug af Teams til info-deling vedr. fravær, plagiat, sociale forhold, trivsel mv.  </a:t>
            </a:r>
          </a:p>
        </p:txBody>
      </p:sp>
    </p:spTree>
    <p:extLst>
      <p:ext uri="{BB962C8B-B14F-4D97-AF65-F5344CB8AC3E}">
        <p14:creationId xmlns:p14="http://schemas.microsoft.com/office/powerpoint/2010/main" val="108677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7A15F3-3400-4737-914A-A7045FB3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Skolen som stærk international orienteret skole </a:t>
            </a:r>
            <a:r>
              <a:rPr lang="da-DK" sz="1800" dirty="0"/>
              <a:t>(kun evalueret af lærerne)</a:t>
            </a:r>
            <a:endParaRPr lang="da-DK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493DB3D-E620-45A7-89E2-F312BCA3867D}"/>
              </a:ext>
            </a:extLst>
          </p:cNvPr>
          <p:cNvSpPr/>
          <p:nvPr/>
        </p:nvSpPr>
        <p:spPr>
          <a:xfrm>
            <a:off x="768096" y="2151406"/>
            <a:ext cx="6496770" cy="1516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profilering eksternt. Internt mere fokus på globale emner.</a:t>
            </a:r>
          </a:p>
          <a:p>
            <a:pPr marL="285750" indent="-285750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Fortsat bevidst brug af studieture og sprogrejser i vores markedsføring.</a:t>
            </a:r>
          </a:p>
          <a:p>
            <a:pPr marL="285750" indent="-285750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Prioritering og udbygning af studieture med </a:t>
            </a:r>
            <a:r>
              <a:rPr lang="da-DK" sz="16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homestay</a:t>
            </a: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15000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da-DK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CAS-projekter med aktiviteter på tværs af uddannelser.</a:t>
            </a:r>
          </a:p>
        </p:txBody>
      </p:sp>
    </p:spTree>
    <p:extLst>
      <p:ext uri="{BB962C8B-B14F-4D97-AF65-F5344CB8AC3E}">
        <p14:creationId xmlns:p14="http://schemas.microsoft.com/office/powerpoint/2010/main" val="2433658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396</TotalTime>
  <Words>532</Words>
  <Application>Microsoft Office PowerPoint</Application>
  <PresentationFormat>Skærmshow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Tw Cen MT</vt:lpstr>
      <vt:lpstr>Tw Cen MT Condensed</vt:lpstr>
      <vt:lpstr>Wingdings 3</vt:lpstr>
      <vt:lpstr>Integral</vt:lpstr>
      <vt:lpstr>Selvevaluering og opfølgningsplan</vt:lpstr>
      <vt:lpstr>Selvevaluering og opfølgningsplan</vt:lpstr>
      <vt:lpstr>Opfølgningsplan: Ændringsbehov/tiltag</vt:lpstr>
      <vt:lpstr>Vedr. etu</vt:lpstr>
      <vt:lpstr>Læringsbevidste elever: </vt:lpstr>
      <vt:lpstr>Vedr. Læringsbevidste elever</vt:lpstr>
      <vt:lpstr>Gode studievaner: </vt:lpstr>
      <vt:lpstr>Gode studievaner</vt:lpstr>
      <vt:lpstr>Skolen som stærk international orienteret skole (kun evalueret af lærerne)</vt:lpstr>
      <vt:lpstr>Skolens værdigrundlag (kun evalueret af eleverne)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Line Holdgaard Ottosen</dc:creator>
  <cp:lastModifiedBy>Line Holdgaard Ottosen</cp:lastModifiedBy>
  <cp:revision>19</cp:revision>
  <cp:lastPrinted>2018-08-08T09:45:33Z</cp:lastPrinted>
  <dcterms:created xsi:type="dcterms:W3CDTF">2019-05-13T08:59:55Z</dcterms:created>
  <dcterms:modified xsi:type="dcterms:W3CDTF">2019-08-06T09:22:57Z</dcterms:modified>
</cp:coreProperties>
</file>